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596" r:id="rId3"/>
    <p:sldId id="282" r:id="rId4"/>
    <p:sldId id="595" r:id="rId5"/>
    <p:sldId id="390" r:id="rId6"/>
    <p:sldId id="597"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0060"/>
    <a:srgbClr val="24AD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79"/>
    <p:restoredTop sz="58980"/>
  </p:normalViewPr>
  <p:slideViewPr>
    <p:cSldViewPr snapToGrid="0" snapToObjects="1">
      <p:cViewPr varScale="1">
        <p:scale>
          <a:sx n="72" d="100"/>
          <a:sy n="72" d="100"/>
        </p:scale>
        <p:origin x="2424" y="200"/>
      </p:cViewPr>
      <p:guideLst/>
    </p:cSldViewPr>
  </p:slideViewPr>
  <p:notesTextViewPr>
    <p:cViewPr>
      <p:scale>
        <a:sx n="170" d="100"/>
        <a:sy n="17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F13897-26A7-ED4D-AB3D-7827AB5D2737}" type="datetimeFigureOut">
              <a:rPr lang="en-US" smtClean="0"/>
              <a:t>5/10/24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8BAB2F-C783-9D4B-A4CB-0337EE734A25}" type="slidenum">
              <a:rPr lang="en-US" smtClean="0"/>
              <a:t>‹#›</a:t>
            </a:fld>
            <a:endParaRPr lang="en-US"/>
          </a:p>
        </p:txBody>
      </p:sp>
    </p:spTree>
    <p:extLst>
      <p:ext uri="{BB962C8B-B14F-4D97-AF65-F5344CB8AC3E}">
        <p14:creationId xmlns:p14="http://schemas.microsoft.com/office/powerpoint/2010/main" val="2772445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sz="1200" b="0" i="0" u="none" strike="noStrike" kern="1200" dirty="0">
                <a:solidFill>
                  <a:schemeClr val="tx1"/>
                </a:solidFill>
                <a:effectLst/>
                <a:latin typeface="+mn-lt"/>
                <a:ea typeface="+mn-ea"/>
                <a:cs typeface="+mn-cs"/>
              </a:rPr>
              <a:t>I’m MME and this is ADS.</a:t>
            </a:r>
          </a:p>
          <a:p>
            <a:pPr marL="0" indent="0">
              <a:buFontTx/>
              <a:buNone/>
            </a:pPr>
            <a:endParaRPr lang="en-US" sz="1200" b="0" i="0" u="none" strike="noStrike" kern="1200" dirty="0">
              <a:solidFill>
                <a:schemeClr val="tx1"/>
              </a:solidFill>
              <a:effectLst/>
              <a:latin typeface="+mn-lt"/>
              <a:ea typeface="+mn-ea"/>
              <a:cs typeface="+mn-cs"/>
            </a:endParaRPr>
          </a:p>
          <a:p>
            <a:pPr marL="0" indent="0">
              <a:buFontTx/>
              <a:buNone/>
            </a:pPr>
            <a:r>
              <a:rPr lang="en-US" sz="1200" b="0" i="0" u="none" strike="noStrike" kern="1200" dirty="0">
                <a:solidFill>
                  <a:schemeClr val="tx1"/>
                </a:solidFill>
                <a:effectLst/>
                <a:latin typeface="+mn-lt"/>
                <a:ea typeface="+mn-ea"/>
                <a:cs typeface="+mn-cs"/>
              </a:rPr>
              <a:t>What a year for DS!</a:t>
            </a:r>
          </a:p>
          <a:p>
            <a:pPr marL="171450" indent="-171450">
              <a:buFontTx/>
              <a:buChar char="-"/>
            </a:pPr>
            <a:r>
              <a:rPr lang="en-US" sz="1200" b="0" i="0" u="none" strike="noStrike" kern="1200" dirty="0">
                <a:solidFill>
                  <a:schemeClr val="tx1"/>
                </a:solidFill>
                <a:effectLst/>
                <a:latin typeface="+mn-lt"/>
                <a:ea typeface="+mn-ea"/>
                <a:cs typeface="+mn-cs"/>
              </a:rPr>
              <a:t>LLMs</a:t>
            </a:r>
          </a:p>
          <a:p>
            <a:pPr marL="171450" indent="-171450">
              <a:buFontTx/>
              <a:buChar char="-"/>
            </a:pPr>
            <a:r>
              <a:rPr lang="en-US" sz="1200" b="0" i="0" u="none" strike="noStrike" kern="1200" dirty="0">
                <a:solidFill>
                  <a:schemeClr val="tx1"/>
                </a:solidFill>
                <a:effectLst/>
                <a:latin typeface="+mn-lt"/>
                <a:ea typeface="+mn-ea"/>
                <a:cs typeface="+mn-cs"/>
              </a:rPr>
              <a:t>Bias and fairness</a:t>
            </a:r>
          </a:p>
          <a:p>
            <a:pPr marL="171450" indent="-171450">
              <a:buFontTx/>
              <a:buChar char="-"/>
            </a:pPr>
            <a:r>
              <a:rPr lang="en-US" sz="1200" b="0" i="0" u="none" strike="noStrike" kern="1200" dirty="0">
                <a:solidFill>
                  <a:schemeClr val="tx1"/>
                </a:solidFill>
                <a:effectLst/>
                <a:latin typeface="+mn-lt"/>
                <a:ea typeface="+mn-ea"/>
                <a:cs typeface="+mn-cs"/>
              </a:rPr>
              <a:t>ABCDS</a:t>
            </a:r>
          </a:p>
        </p:txBody>
      </p:sp>
      <p:sp>
        <p:nvSpPr>
          <p:cNvPr id="4" name="Slide Number Placeholder 3"/>
          <p:cNvSpPr>
            <a:spLocks noGrp="1"/>
          </p:cNvSpPr>
          <p:nvPr>
            <p:ph type="sldNum" sz="quarter" idx="5"/>
          </p:nvPr>
        </p:nvSpPr>
        <p:spPr/>
        <p:txBody>
          <a:bodyPr/>
          <a:lstStyle/>
          <a:p>
            <a:fld id="{F78BAB2F-C783-9D4B-A4CB-0337EE734A25}" type="slidenum">
              <a:rPr lang="en-US" smtClean="0"/>
              <a:t>1</a:t>
            </a:fld>
            <a:endParaRPr lang="en-US"/>
          </a:p>
        </p:txBody>
      </p:sp>
    </p:spTree>
    <p:extLst>
      <p:ext uri="{BB962C8B-B14F-4D97-AF65-F5344CB8AC3E}">
        <p14:creationId xmlns:p14="http://schemas.microsoft.com/office/powerpoint/2010/main" val="898883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171450" indent="-171450">
              <a:buFontTx/>
              <a:buChar char="-"/>
            </a:pPr>
            <a:r>
              <a:rPr lang="en-US" sz="1200" b="0" i="0" u="none" strike="noStrike" kern="1200" dirty="0">
                <a:solidFill>
                  <a:schemeClr val="tx1"/>
                </a:solidFill>
                <a:effectLst/>
                <a:latin typeface="+mn-lt"/>
                <a:ea typeface="+mn-ea"/>
                <a:cs typeface="+mn-cs"/>
              </a:rPr>
              <a:t>Data science techniques are changing healthcare</a:t>
            </a:r>
          </a:p>
          <a:p>
            <a:pPr marL="171450" indent="-171450">
              <a:buFontTx/>
              <a:buChar char="-"/>
            </a:pPr>
            <a:endParaRPr lang="en-US" sz="1200" b="0" i="0" u="none" strike="noStrike" kern="1200" dirty="0">
              <a:solidFill>
                <a:schemeClr val="tx1"/>
              </a:solidFill>
              <a:effectLst/>
              <a:latin typeface="+mn-lt"/>
              <a:ea typeface="+mn-ea"/>
              <a:cs typeface="+mn-cs"/>
            </a:endParaRPr>
          </a:p>
          <a:p>
            <a:pPr marL="171450" indent="-171450">
              <a:buFontTx/>
              <a:buChar char="-"/>
            </a:pPr>
            <a:r>
              <a:rPr lang="en-US" sz="1200" b="0" i="0" u="none" strike="noStrike" kern="1200" dirty="0">
                <a:solidFill>
                  <a:schemeClr val="tx1"/>
                </a:solidFill>
                <a:effectLst/>
                <a:latin typeface="+mn-lt"/>
                <a:ea typeface="+mn-ea"/>
                <a:cs typeface="+mn-cs"/>
              </a:rPr>
              <a:t>You might not be building them, but you will be using them.</a:t>
            </a:r>
          </a:p>
          <a:p>
            <a:pPr marL="628650" lvl="1" indent="-171450">
              <a:buFontTx/>
              <a:buChar char="-"/>
            </a:pPr>
            <a:r>
              <a:rPr lang="en-US" sz="1200" b="0" i="0" u="none" strike="noStrike" kern="1200" dirty="0">
                <a:solidFill>
                  <a:schemeClr val="tx1"/>
                </a:solidFill>
                <a:effectLst/>
                <a:latin typeface="+mn-lt"/>
                <a:ea typeface="+mn-ea"/>
                <a:cs typeface="+mn-cs"/>
              </a:rPr>
              <a:t>Understand what they can and can’t do (capabilities)</a:t>
            </a:r>
          </a:p>
          <a:p>
            <a:pPr marL="628650" lvl="1" indent="-171450">
              <a:buFontTx/>
              <a:buChar char="-"/>
            </a:pPr>
            <a:r>
              <a:rPr lang="en-US" sz="1200" b="0" i="0" u="none" strike="noStrike" kern="1200" dirty="0">
                <a:solidFill>
                  <a:schemeClr val="tx1"/>
                </a:solidFill>
                <a:effectLst/>
                <a:latin typeface="+mn-lt"/>
                <a:ea typeface="+mn-ea"/>
                <a:cs typeface="+mn-cs"/>
              </a:rPr>
              <a:t>Know how to critically evaluate (trust)</a:t>
            </a:r>
          </a:p>
          <a:p>
            <a:pPr marL="628650" lvl="1" indent="-171450">
              <a:buFontTx/>
              <a:buChar char="-"/>
            </a:pPr>
            <a:r>
              <a:rPr lang="en-US" sz="1200" b="0" i="0" u="none" strike="noStrike" kern="1200" dirty="0">
                <a:solidFill>
                  <a:schemeClr val="tx1"/>
                </a:solidFill>
                <a:effectLst/>
                <a:latin typeface="+mn-lt"/>
                <a:ea typeface="+mn-ea"/>
                <a:cs typeface="+mn-cs"/>
              </a:rPr>
              <a:t>Know how to interpret (understanding)</a:t>
            </a:r>
          </a:p>
          <a:p>
            <a:pPr marL="171450" indent="-171450">
              <a:buFontTx/>
              <a:buChar char="-"/>
            </a:pPr>
            <a:endParaRPr lang="en-US" sz="1200" b="0" i="0" u="none" strike="noStrike" kern="1200" dirty="0">
              <a:solidFill>
                <a:schemeClr val="tx1"/>
              </a:solidFill>
              <a:effectLst/>
              <a:latin typeface="+mn-lt"/>
              <a:ea typeface="+mn-ea"/>
              <a:cs typeface="+mn-cs"/>
            </a:endParaRPr>
          </a:p>
          <a:p>
            <a:pPr marL="171450" indent="-171450">
              <a:buFontTx/>
              <a:buChar char="-"/>
            </a:pPr>
            <a:r>
              <a:rPr lang="en-US" sz="1200" b="0" i="0" u="none" strike="noStrike" kern="1200" dirty="0">
                <a:solidFill>
                  <a:schemeClr val="tx1"/>
                </a:solidFill>
                <a:effectLst/>
                <a:latin typeface="+mn-lt"/>
                <a:ea typeface="+mn-ea"/>
                <a:cs typeface="+mn-cs"/>
              </a:rPr>
              <a:t>Intuitive, applications-oriented perspective</a:t>
            </a:r>
          </a:p>
        </p:txBody>
      </p:sp>
      <p:sp>
        <p:nvSpPr>
          <p:cNvPr id="4" name="Slide Number Placeholder 3"/>
          <p:cNvSpPr>
            <a:spLocks noGrp="1"/>
          </p:cNvSpPr>
          <p:nvPr>
            <p:ph type="sldNum" sz="quarter" idx="10"/>
          </p:nvPr>
        </p:nvSpPr>
        <p:spPr/>
        <p:txBody>
          <a:bodyPr/>
          <a:lstStyle/>
          <a:p>
            <a:fld id="{DB333E9F-084A-8543-BC6F-0AE70009C29B}" type="slidenum">
              <a:rPr lang="en-US" smtClean="0"/>
              <a:t>2</a:t>
            </a:fld>
            <a:endParaRPr lang="en-US"/>
          </a:p>
        </p:txBody>
      </p:sp>
    </p:spTree>
    <p:extLst>
      <p:ext uri="{BB962C8B-B14F-4D97-AF65-F5344CB8AC3E}">
        <p14:creationId xmlns:p14="http://schemas.microsoft.com/office/powerpoint/2010/main" val="1808734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background</a:t>
            </a:r>
          </a:p>
          <a:p>
            <a:pPr marL="171450" indent="-171450">
              <a:buFontTx/>
              <a:buChar char="-"/>
            </a:pPr>
            <a:r>
              <a:rPr lang="en-US" dirty="0"/>
              <a:t>Duke undergrad</a:t>
            </a:r>
          </a:p>
          <a:p>
            <a:pPr marL="171450" indent="-171450">
              <a:buFontTx/>
              <a:buChar char="-"/>
            </a:pPr>
            <a:r>
              <a:rPr lang="en-US" dirty="0"/>
              <a:t>NSA</a:t>
            </a:r>
          </a:p>
          <a:p>
            <a:pPr marL="171450" indent="-171450">
              <a:buFontTx/>
              <a:buChar char="-"/>
            </a:pPr>
            <a:r>
              <a:rPr lang="en-US" dirty="0"/>
              <a:t>UVA</a:t>
            </a:r>
          </a:p>
          <a:p>
            <a:pPr marL="171450" indent="-171450">
              <a:buFontTx/>
              <a:buChar char="-"/>
            </a:pPr>
            <a:r>
              <a:rPr lang="en-US" dirty="0"/>
              <a:t>Back to Duke</a:t>
            </a:r>
          </a:p>
          <a:p>
            <a:pPr marL="171450" indent="-171450">
              <a:buFontTx/>
              <a:buChar char="-"/>
            </a:pPr>
            <a:r>
              <a:rPr lang="en-US" dirty="0"/>
              <a:t>Goal: get quants and providers to talk</a:t>
            </a:r>
          </a:p>
        </p:txBody>
      </p:sp>
      <p:sp>
        <p:nvSpPr>
          <p:cNvPr id="4" name="Slide Number Placeholder 3"/>
          <p:cNvSpPr>
            <a:spLocks noGrp="1"/>
          </p:cNvSpPr>
          <p:nvPr>
            <p:ph type="sldNum" sz="quarter" idx="5"/>
          </p:nvPr>
        </p:nvSpPr>
        <p:spPr/>
        <p:txBody>
          <a:bodyPr/>
          <a:lstStyle/>
          <a:p>
            <a:fld id="{8178DA42-D216-C84B-AF9B-602188272C41}" type="slidenum">
              <a:rPr lang="en-US" smtClean="0"/>
              <a:t>3</a:t>
            </a:fld>
            <a:endParaRPr lang="en-US"/>
          </a:p>
        </p:txBody>
      </p:sp>
    </p:spTree>
    <p:extLst>
      <p:ext uri="{BB962C8B-B14F-4D97-AF65-F5344CB8AC3E}">
        <p14:creationId xmlns:p14="http://schemas.microsoft.com/office/powerpoint/2010/main" val="32067566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Some of you will start building models</a:t>
            </a:r>
          </a:p>
          <a:p>
            <a:r>
              <a:rPr lang="en-US" dirty="0"/>
              <a:t>Some of you will start evaluating</a:t>
            </a:r>
          </a:p>
          <a:p>
            <a:endParaRPr lang="en-US" dirty="0"/>
          </a:p>
          <a:p>
            <a:r>
              <a:rPr lang="en-US" dirty="0"/>
              <a:t>All of you will learn how things can go wrong</a:t>
            </a:r>
          </a:p>
          <a:p>
            <a:r>
              <a:rPr lang="en-US" dirty="0"/>
              <a:t>And – I hope – how to engage in collaborative health DS</a:t>
            </a:r>
          </a:p>
        </p:txBody>
      </p:sp>
      <p:sp>
        <p:nvSpPr>
          <p:cNvPr id="4" name="Slide Number Placeholder 3"/>
          <p:cNvSpPr>
            <a:spLocks noGrp="1"/>
          </p:cNvSpPr>
          <p:nvPr>
            <p:ph type="sldNum" sz="quarter" idx="10"/>
          </p:nvPr>
        </p:nvSpPr>
        <p:spPr/>
        <p:txBody>
          <a:bodyPr/>
          <a:lstStyle/>
          <a:p>
            <a:fld id="{DB333E9F-084A-8543-BC6F-0AE70009C29B}" type="slidenum">
              <a:rPr lang="en-US" smtClean="0"/>
              <a:t>5</a:t>
            </a:fld>
            <a:endParaRPr lang="en-US"/>
          </a:p>
        </p:txBody>
      </p:sp>
    </p:spTree>
    <p:extLst>
      <p:ext uri="{BB962C8B-B14F-4D97-AF65-F5344CB8AC3E}">
        <p14:creationId xmlns:p14="http://schemas.microsoft.com/office/powerpoint/2010/main" val="2001152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B333E9F-084A-8543-BC6F-0AE70009C29B}" type="slidenum">
              <a:rPr lang="en-US" smtClean="0"/>
              <a:t>6</a:t>
            </a:fld>
            <a:endParaRPr lang="en-US"/>
          </a:p>
        </p:txBody>
      </p:sp>
    </p:spTree>
    <p:extLst>
      <p:ext uri="{BB962C8B-B14F-4D97-AF65-F5344CB8AC3E}">
        <p14:creationId xmlns:p14="http://schemas.microsoft.com/office/powerpoint/2010/main" val="3895797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74AB1-0C04-DC44-9EEF-8E14DD897D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9DCB5C-883D-464A-85B5-94A64540BB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FFDD80-7258-1147-97E6-50E682842ACA}"/>
              </a:ext>
            </a:extLst>
          </p:cNvPr>
          <p:cNvSpPr>
            <a:spLocks noGrp="1"/>
          </p:cNvSpPr>
          <p:nvPr>
            <p:ph type="dt" sz="half" idx="10"/>
          </p:nvPr>
        </p:nvSpPr>
        <p:spPr/>
        <p:txBody>
          <a:bodyPr/>
          <a:lstStyle/>
          <a:p>
            <a:fld id="{43173F10-24B0-F241-BAFD-0430E6089C92}" type="datetimeFigureOut">
              <a:rPr lang="en-US" smtClean="0"/>
              <a:t>5/10/24</a:t>
            </a:fld>
            <a:endParaRPr lang="en-US"/>
          </a:p>
        </p:txBody>
      </p:sp>
      <p:sp>
        <p:nvSpPr>
          <p:cNvPr id="5" name="Footer Placeholder 4">
            <a:extLst>
              <a:ext uri="{FF2B5EF4-FFF2-40B4-BE49-F238E27FC236}">
                <a16:creationId xmlns:a16="http://schemas.microsoft.com/office/drawing/2014/main" id="{BAA76BB2-C111-8B4C-A55D-4FD0608036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582394-004D-F941-9DAC-EBFCAD1668C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510486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2310-C834-F043-8BFC-6383ED6DEF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2E4889-9B9A-204A-8E49-02D1849CE9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B01086-F1DC-E64F-ABC5-D8CDDA0AE512}"/>
              </a:ext>
            </a:extLst>
          </p:cNvPr>
          <p:cNvSpPr>
            <a:spLocks noGrp="1"/>
          </p:cNvSpPr>
          <p:nvPr>
            <p:ph type="dt" sz="half" idx="10"/>
          </p:nvPr>
        </p:nvSpPr>
        <p:spPr/>
        <p:txBody>
          <a:bodyPr/>
          <a:lstStyle/>
          <a:p>
            <a:fld id="{43173F10-24B0-F241-BAFD-0430E6089C92}" type="datetimeFigureOut">
              <a:rPr lang="en-US" smtClean="0"/>
              <a:t>5/10/24</a:t>
            </a:fld>
            <a:endParaRPr lang="en-US"/>
          </a:p>
        </p:txBody>
      </p:sp>
      <p:sp>
        <p:nvSpPr>
          <p:cNvPr id="5" name="Footer Placeholder 4">
            <a:extLst>
              <a:ext uri="{FF2B5EF4-FFF2-40B4-BE49-F238E27FC236}">
                <a16:creationId xmlns:a16="http://schemas.microsoft.com/office/drawing/2014/main" id="{B0F29A71-87B8-EE4A-BA0E-4DA1B84BC6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7298-A28E-E84F-99C3-824A660BD28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087217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C1D5A9-8816-104A-8302-9FD95D3A8D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E3D286-A494-D44B-BD51-1FF8AEB93C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BBE192-8E6E-0147-B28E-63F4F2992C6C}"/>
              </a:ext>
            </a:extLst>
          </p:cNvPr>
          <p:cNvSpPr>
            <a:spLocks noGrp="1"/>
          </p:cNvSpPr>
          <p:nvPr>
            <p:ph type="dt" sz="half" idx="10"/>
          </p:nvPr>
        </p:nvSpPr>
        <p:spPr/>
        <p:txBody>
          <a:bodyPr/>
          <a:lstStyle/>
          <a:p>
            <a:fld id="{43173F10-24B0-F241-BAFD-0430E6089C92}" type="datetimeFigureOut">
              <a:rPr lang="en-US" smtClean="0"/>
              <a:t>5/10/24</a:t>
            </a:fld>
            <a:endParaRPr lang="en-US"/>
          </a:p>
        </p:txBody>
      </p:sp>
      <p:sp>
        <p:nvSpPr>
          <p:cNvPr id="5" name="Footer Placeholder 4">
            <a:extLst>
              <a:ext uri="{FF2B5EF4-FFF2-40B4-BE49-F238E27FC236}">
                <a16:creationId xmlns:a16="http://schemas.microsoft.com/office/drawing/2014/main" id="{1B0DEEAE-58E8-B74F-A1BF-C289E8F72C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0A3F2D-31BD-A24A-9623-8D4A987319D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981374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6A131-316C-2A4C-95A5-3D4793461C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1E04FB-C251-8A46-943C-964C7096F6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780D18-C996-E044-9A16-CDCD43FA8AD9}"/>
              </a:ext>
            </a:extLst>
          </p:cNvPr>
          <p:cNvSpPr>
            <a:spLocks noGrp="1"/>
          </p:cNvSpPr>
          <p:nvPr>
            <p:ph type="dt" sz="half" idx="10"/>
          </p:nvPr>
        </p:nvSpPr>
        <p:spPr/>
        <p:txBody>
          <a:bodyPr/>
          <a:lstStyle/>
          <a:p>
            <a:fld id="{43173F10-24B0-F241-BAFD-0430E6089C92}" type="datetimeFigureOut">
              <a:rPr lang="en-US" smtClean="0"/>
              <a:t>5/10/24</a:t>
            </a:fld>
            <a:endParaRPr lang="en-US"/>
          </a:p>
        </p:txBody>
      </p:sp>
      <p:sp>
        <p:nvSpPr>
          <p:cNvPr id="5" name="Footer Placeholder 4">
            <a:extLst>
              <a:ext uri="{FF2B5EF4-FFF2-40B4-BE49-F238E27FC236}">
                <a16:creationId xmlns:a16="http://schemas.microsoft.com/office/drawing/2014/main" id="{0559B45F-FCB2-F044-B9A6-AF9356666E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1D59-CE8A-E148-9E12-FED7EE5B2E2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143641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435AB-2CDA-3249-A6D4-71407E4EFA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1ECBB5-1AFA-0E45-A30A-00D2FE26E0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73AFF8-57F4-234C-A166-CD3BCBD3A9A0}"/>
              </a:ext>
            </a:extLst>
          </p:cNvPr>
          <p:cNvSpPr>
            <a:spLocks noGrp="1"/>
          </p:cNvSpPr>
          <p:nvPr>
            <p:ph type="dt" sz="half" idx="10"/>
          </p:nvPr>
        </p:nvSpPr>
        <p:spPr/>
        <p:txBody>
          <a:bodyPr/>
          <a:lstStyle/>
          <a:p>
            <a:fld id="{43173F10-24B0-F241-BAFD-0430E6089C92}" type="datetimeFigureOut">
              <a:rPr lang="en-US" smtClean="0"/>
              <a:t>5/10/24</a:t>
            </a:fld>
            <a:endParaRPr lang="en-US"/>
          </a:p>
        </p:txBody>
      </p:sp>
      <p:sp>
        <p:nvSpPr>
          <p:cNvPr id="5" name="Footer Placeholder 4">
            <a:extLst>
              <a:ext uri="{FF2B5EF4-FFF2-40B4-BE49-F238E27FC236}">
                <a16:creationId xmlns:a16="http://schemas.microsoft.com/office/drawing/2014/main" id="{CDA41F54-B893-2442-823E-4B817B424F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9D3932-63CB-4744-A4D8-1562B62EF1EF}"/>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310715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CE19A-C751-654D-813E-0AA2C13287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2AEBD8-0473-AE4E-B9F4-DA8E9DB911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EAFC0E-366A-DE4F-8757-5A90469D1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7D127C-99E3-EC4E-BE83-6FC704CD44BA}"/>
              </a:ext>
            </a:extLst>
          </p:cNvPr>
          <p:cNvSpPr>
            <a:spLocks noGrp="1"/>
          </p:cNvSpPr>
          <p:nvPr>
            <p:ph type="dt" sz="half" idx="10"/>
          </p:nvPr>
        </p:nvSpPr>
        <p:spPr/>
        <p:txBody>
          <a:bodyPr/>
          <a:lstStyle/>
          <a:p>
            <a:fld id="{43173F10-24B0-F241-BAFD-0430E6089C92}" type="datetimeFigureOut">
              <a:rPr lang="en-US" smtClean="0"/>
              <a:t>5/10/24</a:t>
            </a:fld>
            <a:endParaRPr lang="en-US"/>
          </a:p>
        </p:txBody>
      </p:sp>
      <p:sp>
        <p:nvSpPr>
          <p:cNvPr id="6" name="Footer Placeholder 5">
            <a:extLst>
              <a:ext uri="{FF2B5EF4-FFF2-40B4-BE49-F238E27FC236}">
                <a16:creationId xmlns:a16="http://schemas.microsoft.com/office/drawing/2014/main" id="{73D7A5F9-7AAA-5C4C-BBF9-FE6E8070DD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36BC17-1DF5-174C-AEC7-F573DB30807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638338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602D1-A8E4-7F4A-B653-A58A574FCC8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F4BB65-1985-0C4F-87F8-3E943F6AC1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CAE1D3-A324-7440-AB0A-FE955F27E7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68D628-E295-B24E-A469-702561F195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AD6856-C209-C94B-97AE-B6C4D5D923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8B9280-3798-6049-A2D6-CE8B90AEA5D0}"/>
              </a:ext>
            </a:extLst>
          </p:cNvPr>
          <p:cNvSpPr>
            <a:spLocks noGrp="1"/>
          </p:cNvSpPr>
          <p:nvPr>
            <p:ph type="dt" sz="half" idx="10"/>
          </p:nvPr>
        </p:nvSpPr>
        <p:spPr/>
        <p:txBody>
          <a:bodyPr/>
          <a:lstStyle/>
          <a:p>
            <a:fld id="{43173F10-24B0-F241-BAFD-0430E6089C92}" type="datetimeFigureOut">
              <a:rPr lang="en-US" smtClean="0"/>
              <a:t>5/10/24</a:t>
            </a:fld>
            <a:endParaRPr lang="en-US"/>
          </a:p>
        </p:txBody>
      </p:sp>
      <p:sp>
        <p:nvSpPr>
          <p:cNvPr id="8" name="Footer Placeholder 7">
            <a:extLst>
              <a:ext uri="{FF2B5EF4-FFF2-40B4-BE49-F238E27FC236}">
                <a16:creationId xmlns:a16="http://schemas.microsoft.com/office/drawing/2014/main" id="{B30EAD4F-BC0E-D044-88BE-C971EAD1E6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C22D64-60F4-6540-B6DA-E419057BA3E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03352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710F8-34E4-CB40-B16B-65D31A1BE0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678D02-2377-9041-ADA1-AAC35FFCC0EA}"/>
              </a:ext>
            </a:extLst>
          </p:cNvPr>
          <p:cNvSpPr>
            <a:spLocks noGrp="1"/>
          </p:cNvSpPr>
          <p:nvPr>
            <p:ph type="dt" sz="half" idx="10"/>
          </p:nvPr>
        </p:nvSpPr>
        <p:spPr/>
        <p:txBody>
          <a:bodyPr/>
          <a:lstStyle/>
          <a:p>
            <a:fld id="{43173F10-24B0-F241-BAFD-0430E6089C92}" type="datetimeFigureOut">
              <a:rPr lang="en-US" smtClean="0"/>
              <a:t>5/10/24</a:t>
            </a:fld>
            <a:endParaRPr lang="en-US"/>
          </a:p>
        </p:txBody>
      </p:sp>
      <p:sp>
        <p:nvSpPr>
          <p:cNvPr id="4" name="Footer Placeholder 3">
            <a:extLst>
              <a:ext uri="{FF2B5EF4-FFF2-40B4-BE49-F238E27FC236}">
                <a16:creationId xmlns:a16="http://schemas.microsoft.com/office/drawing/2014/main" id="{1DF8A61B-C4A7-6C49-BD33-AEF38B5DA5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C1C4B9-E98C-3D48-AFA2-14A187F49924}"/>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6087764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D4A8FD-65F6-FA42-9AD0-A3237FC4AC5D}"/>
              </a:ext>
            </a:extLst>
          </p:cNvPr>
          <p:cNvSpPr>
            <a:spLocks noGrp="1"/>
          </p:cNvSpPr>
          <p:nvPr>
            <p:ph type="dt" sz="half" idx="10"/>
          </p:nvPr>
        </p:nvSpPr>
        <p:spPr/>
        <p:txBody>
          <a:bodyPr/>
          <a:lstStyle/>
          <a:p>
            <a:fld id="{43173F10-24B0-F241-BAFD-0430E6089C92}" type="datetimeFigureOut">
              <a:rPr lang="en-US" smtClean="0"/>
              <a:t>5/10/24</a:t>
            </a:fld>
            <a:endParaRPr lang="en-US"/>
          </a:p>
        </p:txBody>
      </p:sp>
      <p:sp>
        <p:nvSpPr>
          <p:cNvPr id="3" name="Footer Placeholder 2">
            <a:extLst>
              <a:ext uri="{FF2B5EF4-FFF2-40B4-BE49-F238E27FC236}">
                <a16:creationId xmlns:a16="http://schemas.microsoft.com/office/drawing/2014/main" id="{5E535DF8-DBEB-7548-81AE-FE53C0D291D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3725E4-8CD1-7E40-832E-C8F06B5AAA78}"/>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985159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7C070-B14E-F54B-93BC-9C5A961C8F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B039AB-549A-1648-AFD2-F7F2ED200B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E6C557-EA84-D041-820E-1C1E4FDAF4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1CAF55-B519-B249-9894-73D3F80CB96C}"/>
              </a:ext>
            </a:extLst>
          </p:cNvPr>
          <p:cNvSpPr>
            <a:spLocks noGrp="1"/>
          </p:cNvSpPr>
          <p:nvPr>
            <p:ph type="dt" sz="half" idx="10"/>
          </p:nvPr>
        </p:nvSpPr>
        <p:spPr/>
        <p:txBody>
          <a:bodyPr/>
          <a:lstStyle/>
          <a:p>
            <a:fld id="{43173F10-24B0-F241-BAFD-0430E6089C92}" type="datetimeFigureOut">
              <a:rPr lang="en-US" smtClean="0"/>
              <a:t>5/10/24</a:t>
            </a:fld>
            <a:endParaRPr lang="en-US"/>
          </a:p>
        </p:txBody>
      </p:sp>
      <p:sp>
        <p:nvSpPr>
          <p:cNvPr id="6" name="Footer Placeholder 5">
            <a:extLst>
              <a:ext uri="{FF2B5EF4-FFF2-40B4-BE49-F238E27FC236}">
                <a16:creationId xmlns:a16="http://schemas.microsoft.com/office/drawing/2014/main" id="{DCF59DBD-641D-4E4A-992F-8B9CE80184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981C7E-9B6E-B845-85FE-0139AA2ED7CB}"/>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407114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90705-F835-6243-96AF-6D5F64D501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5FC2E4D-D0E5-CA41-9938-B42CD7352D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694724-9188-A741-8F65-2C3D661055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160DB-1CA0-2347-B617-DFE9C0587BBB}"/>
              </a:ext>
            </a:extLst>
          </p:cNvPr>
          <p:cNvSpPr>
            <a:spLocks noGrp="1"/>
          </p:cNvSpPr>
          <p:nvPr>
            <p:ph type="dt" sz="half" idx="10"/>
          </p:nvPr>
        </p:nvSpPr>
        <p:spPr/>
        <p:txBody>
          <a:bodyPr/>
          <a:lstStyle/>
          <a:p>
            <a:fld id="{43173F10-24B0-F241-BAFD-0430E6089C92}" type="datetimeFigureOut">
              <a:rPr lang="en-US" smtClean="0"/>
              <a:t>5/10/24</a:t>
            </a:fld>
            <a:endParaRPr lang="en-US"/>
          </a:p>
        </p:txBody>
      </p:sp>
      <p:sp>
        <p:nvSpPr>
          <p:cNvPr id="6" name="Footer Placeholder 5">
            <a:extLst>
              <a:ext uri="{FF2B5EF4-FFF2-40B4-BE49-F238E27FC236}">
                <a16:creationId xmlns:a16="http://schemas.microsoft.com/office/drawing/2014/main" id="{8A80710B-54D6-E948-92A7-B495259B80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12D966-5ABB-D940-A93B-DAD597C16600}"/>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688732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4B42BD-C1A2-6C48-A3BB-59F3FAA0B8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361113-E58A-664C-8B45-42B385F202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4E4C48-9EE8-DC4A-A8E4-F0ABD8D703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173F10-24B0-F241-BAFD-0430E6089C92}" type="datetimeFigureOut">
              <a:rPr lang="en-US" smtClean="0"/>
              <a:t>5/10/24</a:t>
            </a:fld>
            <a:endParaRPr lang="en-US"/>
          </a:p>
        </p:txBody>
      </p:sp>
      <p:sp>
        <p:nvSpPr>
          <p:cNvPr id="5" name="Footer Placeholder 4">
            <a:extLst>
              <a:ext uri="{FF2B5EF4-FFF2-40B4-BE49-F238E27FC236}">
                <a16:creationId xmlns:a16="http://schemas.microsoft.com/office/drawing/2014/main" id="{5DFAA4D5-A81F-B849-81B2-916D55BDDF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152172-55CB-CE4B-AC88-924D92064B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FBCCA0-8005-9345-9127-015359B17DF7}" type="slidenum">
              <a:rPr lang="en-US" smtClean="0"/>
              <a:t>‹#›</a:t>
            </a:fld>
            <a:endParaRPr lang="en-US"/>
          </a:p>
        </p:txBody>
      </p:sp>
    </p:spTree>
    <p:extLst>
      <p:ext uri="{BB962C8B-B14F-4D97-AF65-F5344CB8AC3E}">
        <p14:creationId xmlns:p14="http://schemas.microsoft.com/office/powerpoint/2010/main" val="19438425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tiff"/><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mailto:m.engelhard@duke.edu"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8BEB0-B781-8843-84C7-D15597179EFE}"/>
              </a:ext>
            </a:extLst>
          </p:cNvPr>
          <p:cNvSpPr>
            <a:spLocks noGrp="1"/>
          </p:cNvSpPr>
          <p:nvPr>
            <p:ph type="ctrTitle"/>
          </p:nvPr>
        </p:nvSpPr>
        <p:spPr/>
        <p:txBody>
          <a:bodyPr/>
          <a:lstStyle/>
          <a:p>
            <a:r>
              <a:rPr lang="en-US" dirty="0"/>
              <a:t>Intro to Applied Data Science</a:t>
            </a:r>
          </a:p>
        </p:txBody>
      </p:sp>
      <p:sp>
        <p:nvSpPr>
          <p:cNvPr id="3" name="Subtitle 2">
            <a:extLst>
              <a:ext uri="{FF2B5EF4-FFF2-40B4-BE49-F238E27FC236}">
                <a16:creationId xmlns:a16="http://schemas.microsoft.com/office/drawing/2014/main" id="{7A046435-67B7-7044-9CF6-5569600BD522}"/>
              </a:ext>
            </a:extLst>
          </p:cNvPr>
          <p:cNvSpPr>
            <a:spLocks noGrp="1"/>
          </p:cNvSpPr>
          <p:nvPr>
            <p:ph type="subTitle" idx="1"/>
          </p:nvPr>
        </p:nvSpPr>
        <p:spPr/>
        <p:txBody>
          <a:bodyPr>
            <a:normAutofit lnSpcReduction="10000"/>
          </a:bodyPr>
          <a:lstStyle/>
          <a:p>
            <a:endParaRPr lang="en-US" dirty="0"/>
          </a:p>
          <a:p>
            <a:endParaRPr lang="en-US" dirty="0"/>
          </a:p>
          <a:p>
            <a:r>
              <a:rPr lang="en-US" dirty="0" err="1"/>
              <a:t>MMCi</a:t>
            </a:r>
            <a:r>
              <a:rPr lang="en-US" dirty="0"/>
              <a:t> Weekend 1</a:t>
            </a:r>
          </a:p>
          <a:p>
            <a:r>
              <a:rPr lang="en-US" dirty="0"/>
              <a:t>Matthew Engelhard</a:t>
            </a:r>
          </a:p>
        </p:txBody>
      </p:sp>
    </p:spTree>
    <p:extLst>
      <p:ext uri="{BB962C8B-B14F-4D97-AF65-F5344CB8AC3E}">
        <p14:creationId xmlns:p14="http://schemas.microsoft.com/office/powerpoint/2010/main" val="3660813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Objectives</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1546411"/>
            <a:ext cx="10515601" cy="4946463"/>
          </a:xfrm>
        </p:spPr>
        <p:txBody>
          <a:bodyPr>
            <a:noAutofit/>
          </a:bodyPr>
          <a:lstStyle/>
          <a:p>
            <a:pPr marL="0" indent="0">
              <a:buNone/>
            </a:pPr>
            <a:r>
              <a:rPr lang="en-US" sz="2667" b="1" dirty="0"/>
              <a:t>You might not be building models, but you’ll use them. You should know:</a:t>
            </a:r>
          </a:p>
          <a:p>
            <a:pPr marL="514350" indent="-514350">
              <a:buFont typeface="+mj-lt"/>
              <a:buAutoNum type="arabicPeriod"/>
            </a:pPr>
            <a:r>
              <a:rPr lang="en-US" sz="2667" dirty="0"/>
              <a:t>What they can and can’t do (</a:t>
            </a:r>
            <a:r>
              <a:rPr lang="en-US" sz="2667" i="1" dirty="0"/>
              <a:t>capabilities, limitations</a:t>
            </a:r>
            <a:r>
              <a:rPr lang="en-US" sz="2667" dirty="0"/>
              <a:t>)</a:t>
            </a:r>
          </a:p>
          <a:p>
            <a:pPr marL="514350" indent="-514350">
              <a:buFont typeface="+mj-lt"/>
              <a:buAutoNum type="arabicPeriod"/>
            </a:pPr>
            <a:r>
              <a:rPr lang="en-US" sz="2667" dirty="0"/>
              <a:t>When and how much to trust their predictions (</a:t>
            </a:r>
            <a:r>
              <a:rPr lang="en-US" sz="2667" i="1" dirty="0"/>
              <a:t>evaluation</a:t>
            </a:r>
            <a:r>
              <a:rPr lang="en-US" sz="2667" dirty="0"/>
              <a:t>)</a:t>
            </a:r>
          </a:p>
          <a:p>
            <a:pPr marL="514350" indent="-514350">
              <a:buFont typeface="+mj-lt"/>
              <a:buAutoNum type="arabicPeriod"/>
            </a:pPr>
            <a:r>
              <a:rPr lang="en-US" sz="2667" dirty="0"/>
              <a:t>What’s inside the black box (</a:t>
            </a:r>
            <a:r>
              <a:rPr lang="en-US" sz="2667" i="1" dirty="0"/>
              <a:t>interpretation</a:t>
            </a:r>
            <a:r>
              <a:rPr lang="en-US" sz="2667" dirty="0"/>
              <a:t>, </a:t>
            </a:r>
            <a:r>
              <a:rPr lang="en-US" sz="2667" i="1" dirty="0"/>
              <a:t>understanding</a:t>
            </a:r>
            <a:r>
              <a:rPr lang="en-US" sz="2667" dirty="0"/>
              <a:t>)</a:t>
            </a:r>
          </a:p>
          <a:p>
            <a:pPr marL="514350" indent="-514350">
              <a:buFont typeface="+mj-lt"/>
              <a:buAutoNum type="arabicPeriod"/>
            </a:pPr>
            <a:endParaRPr lang="en-US" sz="2667" b="1" dirty="0"/>
          </a:p>
          <a:p>
            <a:pPr marL="0" indent="0">
              <a:buNone/>
            </a:pPr>
            <a:r>
              <a:rPr lang="en-US" sz="2667" b="1" dirty="0"/>
              <a:t>Equip you to:</a:t>
            </a:r>
          </a:p>
          <a:p>
            <a:pPr marL="514350" indent="-514350">
              <a:buAutoNum type="alphaLcParenBoth"/>
            </a:pPr>
            <a:r>
              <a:rPr lang="en-US" sz="2667" dirty="0"/>
              <a:t>design and manage data science research and/or QA/QI projects</a:t>
            </a:r>
          </a:p>
          <a:p>
            <a:pPr marL="514350" indent="-514350">
              <a:buAutoNum type="alphaLcParenBoth"/>
            </a:pPr>
            <a:r>
              <a:rPr lang="en-US" sz="2667" dirty="0"/>
              <a:t>collaborate and communicate effectively with data scientists</a:t>
            </a:r>
          </a:p>
          <a:p>
            <a:pPr marL="514350" indent="-514350">
              <a:buAutoNum type="alphaLcParenBoth"/>
            </a:pPr>
            <a:r>
              <a:rPr lang="en-US" sz="2667" dirty="0"/>
              <a:t>add rigor to model development and validation</a:t>
            </a:r>
          </a:p>
        </p:txBody>
      </p:sp>
    </p:spTree>
    <p:extLst>
      <p:ext uri="{BB962C8B-B14F-4D97-AF65-F5344CB8AC3E}">
        <p14:creationId xmlns:p14="http://schemas.microsoft.com/office/powerpoint/2010/main" val="3272247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66F3C77-C9BE-2D7A-9EBD-638F568639A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277470"/>
            <a:ext cx="6118492" cy="5688106"/>
          </a:xfrm>
          <a:prstGeom prst="rect">
            <a:avLst/>
          </a:prstGeom>
          <a:ln w="38100">
            <a:solidFill>
              <a:schemeClr val="tx1"/>
            </a:solidFill>
          </a:ln>
        </p:spPr>
      </p:pic>
      <p:pic>
        <p:nvPicPr>
          <p:cNvPr id="3" name="Picture 2">
            <a:extLst>
              <a:ext uri="{FF2B5EF4-FFF2-40B4-BE49-F238E27FC236}">
                <a16:creationId xmlns:a16="http://schemas.microsoft.com/office/drawing/2014/main" id="{ADBDA307-9994-6966-68BC-7022867B27D6}"/>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1" y="-1579792"/>
            <a:ext cx="6118491" cy="4584210"/>
          </a:xfrm>
          <a:prstGeom prst="rect">
            <a:avLst/>
          </a:prstGeom>
          <a:ln w="38100">
            <a:solidFill>
              <a:schemeClr val="tx1"/>
            </a:solidFill>
          </a:ln>
        </p:spPr>
      </p:pic>
      <p:pic>
        <p:nvPicPr>
          <p:cNvPr id="2" name="Picture 1">
            <a:extLst>
              <a:ext uri="{FF2B5EF4-FFF2-40B4-BE49-F238E27FC236}">
                <a16:creationId xmlns:a16="http://schemas.microsoft.com/office/drawing/2014/main" id="{17DEB326-C15F-A147-990A-E3803E675F3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096000" y="-635000"/>
            <a:ext cx="6096000" cy="8128000"/>
          </a:xfrm>
          <a:prstGeom prst="rect">
            <a:avLst/>
          </a:prstGeom>
          <a:ln w="38100">
            <a:solidFill>
              <a:schemeClr val="tx1"/>
            </a:solidFill>
          </a:ln>
        </p:spPr>
      </p:pic>
    </p:spTree>
    <p:extLst>
      <p:ext uri="{BB962C8B-B14F-4D97-AF65-F5344CB8AC3E}">
        <p14:creationId xmlns:p14="http://schemas.microsoft.com/office/powerpoint/2010/main" val="2289897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67D56-9B2B-F04F-A4B7-44AE1BB420A2}"/>
              </a:ext>
            </a:extLst>
          </p:cNvPr>
          <p:cNvSpPr>
            <a:spLocks noGrp="1"/>
          </p:cNvSpPr>
          <p:nvPr>
            <p:ph type="title"/>
          </p:nvPr>
        </p:nvSpPr>
        <p:spPr>
          <a:xfrm>
            <a:off x="831850" y="1709738"/>
            <a:ext cx="10515600" cy="2310933"/>
          </a:xfrm>
        </p:spPr>
        <p:txBody>
          <a:bodyPr/>
          <a:lstStyle/>
          <a:p>
            <a:r>
              <a:rPr lang="en-US" dirty="0"/>
              <a:t>Introductions!</a:t>
            </a:r>
          </a:p>
        </p:txBody>
      </p:sp>
      <p:sp>
        <p:nvSpPr>
          <p:cNvPr id="3" name="Text Placeholder 2">
            <a:extLst>
              <a:ext uri="{FF2B5EF4-FFF2-40B4-BE49-F238E27FC236}">
                <a16:creationId xmlns:a16="http://schemas.microsoft.com/office/drawing/2014/main" id="{8C5B54DB-5252-AB4C-9AD7-3C519F3FC1C6}"/>
              </a:ext>
            </a:extLst>
          </p:cNvPr>
          <p:cNvSpPr>
            <a:spLocks noGrp="1"/>
          </p:cNvSpPr>
          <p:nvPr>
            <p:ph type="body" idx="1"/>
          </p:nvPr>
        </p:nvSpPr>
        <p:spPr>
          <a:xfrm>
            <a:off x="831849" y="4248895"/>
            <a:ext cx="11254133" cy="2310932"/>
          </a:xfrm>
        </p:spPr>
        <p:txBody>
          <a:bodyPr>
            <a:normAutofit/>
          </a:bodyPr>
          <a:lstStyle/>
          <a:p>
            <a:r>
              <a:rPr lang="en-US" dirty="0"/>
              <a:t>your name</a:t>
            </a:r>
          </a:p>
          <a:p>
            <a:r>
              <a:rPr lang="en-US" dirty="0"/>
              <a:t>+ your role either just before </a:t>
            </a:r>
            <a:r>
              <a:rPr lang="en-US" dirty="0" err="1"/>
              <a:t>MMCi</a:t>
            </a:r>
            <a:r>
              <a:rPr lang="en-US" dirty="0"/>
              <a:t> or outside of </a:t>
            </a:r>
            <a:r>
              <a:rPr lang="en-US" dirty="0" err="1"/>
              <a:t>MMCi</a:t>
            </a:r>
            <a:endParaRPr lang="en-US" dirty="0"/>
          </a:p>
          <a:p>
            <a:r>
              <a:rPr lang="en-US" dirty="0"/>
              <a:t>+ any other fact about yourself (e.g. a typical breakfast, last tv show you watched)</a:t>
            </a:r>
          </a:p>
          <a:p>
            <a:r>
              <a:rPr lang="en-US" dirty="0"/>
              <a:t>+ how you feel about the effects DS/ML/AI will have on health</a:t>
            </a:r>
          </a:p>
          <a:p>
            <a:r>
              <a:rPr lang="en-US" dirty="0"/>
              <a:t>   </a:t>
            </a:r>
            <a:r>
              <a:rPr lang="en-US" sz="2000" dirty="0"/>
              <a:t>(excited, worried, both, something else)</a:t>
            </a:r>
            <a:endParaRPr lang="en-US" dirty="0"/>
          </a:p>
        </p:txBody>
      </p:sp>
    </p:spTree>
    <p:extLst>
      <p:ext uri="{BB962C8B-B14F-4D97-AF65-F5344CB8AC3E}">
        <p14:creationId xmlns:p14="http://schemas.microsoft.com/office/powerpoint/2010/main" val="3463352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Overview</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1425645"/>
            <a:ext cx="10515601" cy="5067230"/>
          </a:xfrm>
        </p:spPr>
        <p:txBody>
          <a:bodyPr>
            <a:noAutofit/>
          </a:bodyPr>
          <a:lstStyle/>
          <a:p>
            <a:pPr marL="0" indent="0">
              <a:buNone/>
            </a:pPr>
            <a:r>
              <a:rPr lang="en-US" sz="2667" b="1" dirty="0"/>
              <a:t>We will learn about state-of-the-art data science techniques that have changed or will change clinical practice.</a:t>
            </a:r>
          </a:p>
          <a:p>
            <a:endParaRPr lang="en-US" sz="2667" dirty="0"/>
          </a:p>
          <a:p>
            <a:pPr lvl="1"/>
            <a:r>
              <a:rPr lang="en-US" sz="2667" dirty="0"/>
              <a:t>How are these techniques different from what has come before?</a:t>
            </a:r>
          </a:p>
          <a:p>
            <a:pPr lvl="1"/>
            <a:r>
              <a:rPr lang="en-US" sz="2667" dirty="0"/>
              <a:t>How are they the same?</a:t>
            </a:r>
          </a:p>
          <a:p>
            <a:pPr lvl="1"/>
            <a:r>
              <a:rPr lang="en-US" sz="2667" u="sng" dirty="0"/>
              <a:t>What do you need to know to use them effectively and responsibly</a:t>
            </a:r>
            <a:r>
              <a:rPr lang="en-US" sz="2667" dirty="0"/>
              <a:t>?</a:t>
            </a:r>
          </a:p>
          <a:p>
            <a:pPr lvl="1"/>
            <a:endParaRPr lang="en-US" sz="2667" dirty="0"/>
          </a:p>
          <a:p>
            <a:pPr marL="0" indent="0">
              <a:buNone/>
            </a:pPr>
            <a:r>
              <a:rPr lang="en-US" sz="2667" u="sng" dirty="0"/>
              <a:t>I know that most of you are NOT going to be data scientists</a:t>
            </a:r>
            <a:r>
              <a:rPr lang="en-US" sz="2667" dirty="0"/>
              <a:t>. </a:t>
            </a:r>
          </a:p>
          <a:p>
            <a:pPr marL="0" indent="0">
              <a:buNone/>
            </a:pPr>
            <a:r>
              <a:rPr lang="en-US" sz="2400" dirty="0"/>
              <a:t>But you </a:t>
            </a:r>
            <a:r>
              <a:rPr lang="en-US" sz="2400" i="1" dirty="0"/>
              <a:t>will</a:t>
            </a:r>
            <a:r>
              <a:rPr lang="en-US" sz="2400" dirty="0"/>
              <a:t> work with data scientists, and you </a:t>
            </a:r>
            <a:r>
              <a:rPr lang="en-US" sz="2400" i="1" dirty="0"/>
              <a:t>will</a:t>
            </a:r>
            <a:r>
              <a:rPr lang="en-US" sz="2400" dirty="0"/>
              <a:t> have to make decisions about what models to use and how to use them. It is important to know enough to get in the weeds with the data scientists, because if applied/evaluated incorrectly, these models are certain to be unhelpful and </a:t>
            </a:r>
            <a:r>
              <a:rPr lang="en-US" sz="2400" i="1" dirty="0"/>
              <a:t>likely to be harmful</a:t>
            </a:r>
            <a:r>
              <a:rPr lang="en-US" sz="2400" dirty="0"/>
              <a:t>.</a:t>
            </a:r>
            <a:endParaRPr lang="en-US" sz="2400" u="sng" dirty="0"/>
          </a:p>
        </p:txBody>
      </p:sp>
    </p:spTree>
    <p:extLst>
      <p:ext uri="{BB962C8B-B14F-4D97-AF65-F5344CB8AC3E}">
        <p14:creationId xmlns:p14="http://schemas.microsoft.com/office/powerpoint/2010/main" val="18129291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Logistics</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2186609"/>
            <a:ext cx="10515601" cy="4306266"/>
          </a:xfrm>
        </p:spPr>
        <p:txBody>
          <a:bodyPr>
            <a:noAutofit/>
          </a:bodyPr>
          <a:lstStyle/>
          <a:p>
            <a:r>
              <a:rPr lang="en-US" sz="3600" dirty="0"/>
              <a:t>Let’s take a look at the course site (in Canvas)</a:t>
            </a:r>
          </a:p>
          <a:p>
            <a:endParaRPr lang="en-US" sz="3600" dirty="0"/>
          </a:p>
          <a:p>
            <a:r>
              <a:rPr lang="en-US" sz="3600" dirty="0"/>
              <a:t>Questions &amp; discussion about course requirements, materials, or activities</a:t>
            </a:r>
          </a:p>
          <a:p>
            <a:endParaRPr lang="en-US" sz="3600" dirty="0"/>
          </a:p>
          <a:p>
            <a:r>
              <a:rPr lang="en-US" sz="3600" dirty="0"/>
              <a:t>Contact me: </a:t>
            </a:r>
            <a:r>
              <a:rPr lang="en-US" sz="3600" dirty="0">
                <a:hlinkClick r:id="rId3"/>
              </a:rPr>
              <a:t>m.engelhard@duke.edu</a:t>
            </a:r>
            <a:endParaRPr lang="en-US" sz="3600" dirty="0"/>
          </a:p>
          <a:p>
            <a:endParaRPr lang="en-US" sz="3600" dirty="0"/>
          </a:p>
        </p:txBody>
      </p:sp>
    </p:spTree>
    <p:extLst>
      <p:ext uri="{BB962C8B-B14F-4D97-AF65-F5344CB8AC3E}">
        <p14:creationId xmlns:p14="http://schemas.microsoft.com/office/powerpoint/2010/main" val="37437967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6403</TotalTime>
  <Words>438</Words>
  <Application>Microsoft Macintosh PowerPoint</Application>
  <PresentationFormat>Widescreen</PresentationFormat>
  <Paragraphs>66</Paragraphs>
  <Slides>6</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Intro to Applied Data Science</vt:lpstr>
      <vt:lpstr>Course Objectives</vt:lpstr>
      <vt:lpstr>PowerPoint Presentation</vt:lpstr>
      <vt:lpstr>Introductions!</vt:lpstr>
      <vt:lpstr>Course Overview</vt:lpstr>
      <vt:lpstr>Course Logistics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Engelhard, M.D., Ph.D.</dc:creator>
  <cp:lastModifiedBy>Matthew Engelhard, M.D., Ph.D.</cp:lastModifiedBy>
  <cp:revision>81</cp:revision>
  <dcterms:created xsi:type="dcterms:W3CDTF">2021-02-25T03:18:23Z</dcterms:created>
  <dcterms:modified xsi:type="dcterms:W3CDTF">2024-05-10T19:11:46Z</dcterms:modified>
</cp:coreProperties>
</file>

<file path=docProps/thumbnail.jpeg>
</file>